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74" r:id="rId5"/>
    <p:sldId id="271" r:id="rId6"/>
    <p:sldId id="272" r:id="rId7"/>
    <p:sldId id="273" r:id="rId8"/>
    <p:sldId id="281" r:id="rId9"/>
    <p:sldId id="282" r:id="rId10"/>
    <p:sldId id="276" r:id="rId11"/>
    <p:sldId id="277" r:id="rId12"/>
    <p:sldId id="278" r:id="rId13"/>
    <p:sldId id="279" r:id="rId14"/>
    <p:sldId id="270" r:id="rId15"/>
  </p:sldIdLst>
  <p:sldSz cx="12192000" cy="6858000"/>
  <p:notesSz cx="6805613" cy="99393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st-file.vist.local\tgverk.is$\Samskra\Marka&#240;s%20og%20s&#246;lum&#225;l\M&#225;l&#254;ing\Byggingakostna&#240;ur%2080fm%20&#237;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Byggingarkostnaður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'[Byggingakostnaður 80fm íb.xlsx]Sheet1'!$A$5</c:f>
              <c:strCache>
                <c:ptCount val="1"/>
                <c:pt idx="0">
                  <c:v>Lóð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'[Byggingakostnaður 80fm íb.xlsx]Sheet1'!$B$5:$C$5</c:f>
              <c:numCache>
                <c:formatCode>_(* #,##0_);_(* \(#,##0\);_(* "-"_);_(@_)</c:formatCode>
                <c:ptCount val="2"/>
                <c:pt idx="0">
                  <c:v>75000</c:v>
                </c:pt>
                <c:pt idx="1">
                  <c:v>14000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72-4AC6-93DF-1DDEA8ABE42C}"/>
            </c:ext>
          </c:extLst>
        </c:ser>
        <c:ser>
          <c:idx val="1"/>
          <c:order val="1"/>
          <c:tx>
            <c:strRef>
              <c:f>'[Byggingakostnaður 80fm íb.xlsx]Sheet1'!$A$6</c:f>
              <c:strCache>
                <c:ptCount val="1"/>
                <c:pt idx="0">
                  <c:v>Gatnagerðargjöld og önnur opinber gjöld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'[Byggingakostnaður 80fm íb.xlsx]Sheet1'!$B$6:$C$6</c:f>
              <c:numCache>
                <c:formatCode>_(* #,##0_);_(* \(#,##0\);_(* "-"_);_(@_)</c:formatCode>
                <c:ptCount val="2"/>
                <c:pt idx="0">
                  <c:v>18996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72-4AC6-93DF-1DDEA8ABE42C}"/>
            </c:ext>
          </c:extLst>
        </c:ser>
        <c:ser>
          <c:idx val="2"/>
          <c:order val="2"/>
          <c:tx>
            <c:strRef>
              <c:f>'[Byggingakostnaður 80fm íb.xlsx]Sheet1'!$A$7</c:f>
              <c:strCache>
                <c:ptCount val="1"/>
                <c:pt idx="0">
                  <c:v>Vaxtakostnaður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'[Byggingakostnaður 80fm íb.xlsx]Sheet1'!$B$7:$C$7</c:f>
              <c:numCache>
                <c:formatCode>_(* #,##0_);_(* \(#,##0\);_(* "-"_);_(@_)</c:formatCode>
                <c:ptCount val="2"/>
                <c:pt idx="0">
                  <c:v>32000</c:v>
                </c:pt>
                <c:pt idx="1">
                  <c:v>22000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72-4AC6-93DF-1DDEA8ABE42C}"/>
            </c:ext>
          </c:extLst>
        </c:ser>
        <c:ser>
          <c:idx val="3"/>
          <c:order val="3"/>
          <c:tx>
            <c:strRef>
              <c:f>'[Byggingakostnaður 80fm íb.xlsx]Sheet1'!$A$8</c:f>
              <c:strCache>
                <c:ptCount val="1"/>
                <c:pt idx="0">
                  <c:v>Hönnun og undirbúningur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'[Byggingakostnaður 80fm íb.xlsx]Sheet1'!$B$8:$C$8</c:f>
              <c:numCache>
                <c:formatCode>_(* #,##0_);_(* \(#,##0\);_(* "-"_);_(@_)</c:formatCode>
                <c:ptCount val="2"/>
                <c:pt idx="0">
                  <c:v>16000</c:v>
                </c:pt>
                <c:pt idx="1">
                  <c:v>13500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72-4AC6-93DF-1DDEA8ABE42C}"/>
            </c:ext>
          </c:extLst>
        </c:ser>
        <c:ser>
          <c:idx val="4"/>
          <c:order val="4"/>
          <c:tx>
            <c:strRef>
              <c:f>'[Byggingakostnaður 80fm íb.xlsx]Sheet1'!$A$9</c:f>
              <c:strCache>
                <c:ptCount val="1"/>
                <c:pt idx="0">
                  <c:v>Jarðvinna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'[Byggingakostnaður 80fm íb.xlsx]Sheet1'!$B$9:$C$9</c:f>
              <c:numCache>
                <c:formatCode>_(* #,##0_);_(* \(#,##0\);_(* "-"_);_(@_)</c:formatCode>
                <c:ptCount val="2"/>
                <c:pt idx="0">
                  <c:v>9000</c:v>
                </c:pt>
                <c:pt idx="1">
                  <c:v>5500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72-4AC6-93DF-1DDEA8ABE42C}"/>
            </c:ext>
          </c:extLst>
        </c:ser>
        <c:ser>
          <c:idx val="5"/>
          <c:order val="5"/>
          <c:tx>
            <c:strRef>
              <c:f>'[Byggingakostnaður 80fm íb.xlsx]Sheet1'!$A$10</c:f>
              <c:strCache>
                <c:ptCount val="1"/>
                <c:pt idx="0">
                  <c:v>Hráhús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'[Byggingakostnaður 80fm íb.xlsx]Sheet1'!$B$10:$C$10</c:f>
              <c:numCache>
                <c:formatCode>_(* #,##0_);_(* \(#,##0\);_(* "-"_);_(@_)</c:formatCode>
                <c:ptCount val="2"/>
                <c:pt idx="0">
                  <c:v>80000</c:v>
                </c:pt>
                <c:pt idx="1">
                  <c:v>67000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772-4AC6-93DF-1DDEA8ABE42C}"/>
            </c:ext>
          </c:extLst>
        </c:ser>
        <c:ser>
          <c:idx val="6"/>
          <c:order val="6"/>
          <c:tx>
            <c:strRef>
              <c:f>'[Byggingakostnaður 80fm íb.xlsx]Sheet1'!$A$11</c:f>
              <c:strCache>
                <c:ptCount val="1"/>
                <c:pt idx="0">
                  <c:v>Frágangur inni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'[Byggingakostnaður 80fm íb.xlsx]Sheet1'!$B$11:$C$11</c:f>
              <c:numCache>
                <c:formatCode>_(* #,##0_);_(* \(#,##0\);_(* "-"_);_(@_)</c:formatCode>
                <c:ptCount val="2"/>
                <c:pt idx="0">
                  <c:v>42000</c:v>
                </c:pt>
                <c:pt idx="1">
                  <c:v>35000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772-4AC6-93DF-1DDEA8ABE42C}"/>
            </c:ext>
          </c:extLst>
        </c:ser>
        <c:ser>
          <c:idx val="7"/>
          <c:order val="7"/>
          <c:tx>
            <c:strRef>
              <c:f>'[Byggingakostnaður 80fm íb.xlsx]Sheet1'!$A$12</c:f>
              <c:strCache>
                <c:ptCount val="1"/>
                <c:pt idx="0">
                  <c:v>Raflagnir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'[Byggingakostnaður 80fm íb.xlsx]Sheet1'!$B$12:$C$12</c:f>
              <c:numCache>
                <c:formatCode>_(* #,##0_);_(* \(#,##0\);_(* "-"_);_(@_)</c:formatCode>
                <c:ptCount val="2"/>
                <c:pt idx="0">
                  <c:v>22000</c:v>
                </c:pt>
                <c:pt idx="1">
                  <c:v>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772-4AC6-93DF-1DDEA8ABE42C}"/>
            </c:ext>
          </c:extLst>
        </c:ser>
        <c:ser>
          <c:idx val="8"/>
          <c:order val="8"/>
          <c:tx>
            <c:strRef>
              <c:f>'[Byggingakostnaður 80fm íb.xlsx]Sheet1'!$A$13</c:f>
              <c:strCache>
                <c:ptCount val="1"/>
                <c:pt idx="0">
                  <c:v>Lagnir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'[Byggingakostnaður 80fm íb.xlsx]Sheet1'!$B$13:$C$13</c:f>
              <c:numCache>
                <c:formatCode>_(* #,##0_);_(* \(#,##0\);_(* "-"_);_(@_)</c:formatCode>
                <c:ptCount val="2"/>
                <c:pt idx="0">
                  <c:v>25000</c:v>
                </c:pt>
                <c:pt idx="1">
                  <c:v>22000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72-4AC6-93DF-1DDEA8ABE42C}"/>
            </c:ext>
          </c:extLst>
        </c:ser>
        <c:ser>
          <c:idx val="9"/>
          <c:order val="9"/>
          <c:tx>
            <c:strRef>
              <c:f>'[Byggingakostnaður 80fm íb.xlsx]Sheet1'!$A$14</c:f>
              <c:strCache>
                <c:ptCount val="1"/>
                <c:pt idx="0">
                  <c:v>Frágangur úti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'[Byggingakostnaður 80fm íb.xlsx]Sheet1'!$B$14:$C$14</c:f>
              <c:numCache>
                <c:formatCode>_(* #,##0_);_(* \(#,##0\);_(* "-"_);_(@_)</c:formatCode>
                <c:ptCount val="2"/>
                <c:pt idx="0">
                  <c:v>40000</c:v>
                </c:pt>
                <c:pt idx="1">
                  <c:v>35000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772-4AC6-93DF-1DDEA8ABE42C}"/>
            </c:ext>
          </c:extLst>
        </c:ser>
        <c:ser>
          <c:idx val="10"/>
          <c:order val="10"/>
          <c:tx>
            <c:strRef>
              <c:f>'[Byggingakostnaður 80fm íb.xlsx]Sheet1'!$A$15</c:f>
              <c:strCache>
                <c:ptCount val="1"/>
                <c:pt idx="0">
                  <c:v>Lóðarfrágangur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'[Byggingakostnaður 80fm íb.xlsx]Sheet1'!$B$15:$C$15</c:f>
              <c:numCache>
                <c:formatCode>_(* #,##0_);_(* \(#,##0\);_(* "-"_);_(@_)</c:formatCode>
                <c:ptCount val="2"/>
                <c:pt idx="0">
                  <c:v>5000</c:v>
                </c:pt>
                <c:pt idx="1">
                  <c:v>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772-4AC6-93DF-1DDEA8ABE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993214176"/>
        <c:axId val="993216976"/>
      </c:barChart>
      <c:catAx>
        <c:axId val="993214176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93216976"/>
        <c:crosses val="autoZero"/>
        <c:auto val="1"/>
        <c:lblAlgn val="ctr"/>
        <c:lblOffset val="100"/>
        <c:noMultiLvlLbl val="0"/>
      </c:catAx>
      <c:valAx>
        <c:axId val="99321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_(* #,##0_);_(* \(#,##0\);_(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9321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907415" y="4721186"/>
            <a:ext cx="4990783" cy="4472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4076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3.jpeg"/>
          <p:cNvPicPr>
            <a:picLocks noChangeAspect="1"/>
          </p:cNvPicPr>
          <p:nvPr/>
        </p:nvPicPr>
        <p:blipFill>
          <a:blip r:embed="rId2">
            <a:extLst/>
          </a:blip>
          <a:srcRect l="3061" t="1" r="2917"/>
          <a:stretch>
            <a:fillRect/>
          </a:stretch>
        </p:blipFill>
        <p:spPr>
          <a:xfrm>
            <a:off x="166253" y="1911515"/>
            <a:ext cx="11824857" cy="473866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166254" y="140422"/>
            <a:ext cx="11824855" cy="1667598"/>
          </a:xfrm>
          <a:prstGeom prst="rect">
            <a:avLst/>
          </a:prstGeom>
          <a:solidFill>
            <a:srgbClr val="E6E4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026727" y="670682"/>
            <a:ext cx="5330538" cy="2274673"/>
          </a:xfrm>
          <a:prstGeom prst="rect">
            <a:avLst/>
          </a:prstGeom>
          <a:solidFill>
            <a:srgbClr val="3760AA"/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163540" y="770804"/>
            <a:ext cx="5056909" cy="1253693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6163540" y="2124618"/>
            <a:ext cx="5056909" cy="7121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im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625" y="670682"/>
            <a:ext cx="2227599" cy="92652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838200" y="2556162"/>
            <a:ext cx="10515600" cy="314844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838200" y="2608623"/>
            <a:ext cx="5181600" cy="316872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166254" y="4982586"/>
            <a:ext cx="11824855" cy="1667597"/>
          </a:xfrm>
          <a:prstGeom prst="rect">
            <a:avLst/>
          </a:prstGeom>
          <a:solidFill>
            <a:srgbClr val="E6E4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66254" y="145472"/>
            <a:ext cx="11824856" cy="4707084"/>
          </a:xfrm>
          <a:prstGeom prst="rect">
            <a:avLst/>
          </a:prstGeom>
          <a:solidFill>
            <a:srgbClr val="3760A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3607377" y="2464523"/>
            <a:ext cx="5056909" cy="1253693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97" name="image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2025" y="5444528"/>
            <a:ext cx="2227599" cy="92652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992582" y="140422"/>
            <a:ext cx="8998527" cy="992188"/>
          </a:xfrm>
          <a:prstGeom prst="rect">
            <a:avLst/>
          </a:prstGeom>
          <a:solidFill>
            <a:srgbClr val="E6E4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920845" y="6160248"/>
            <a:ext cx="982230" cy="408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03646" y="400556"/>
            <a:ext cx="4427247" cy="48267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176647" y="140422"/>
            <a:ext cx="2680855" cy="992188"/>
          </a:xfrm>
          <a:prstGeom prst="rect">
            <a:avLst/>
          </a:prstGeom>
          <a:solidFill>
            <a:srgbClr val="3760A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218210" y="507509"/>
            <a:ext cx="259772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www.tgverk.is</a:t>
            </a: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838200" y="1620981"/>
            <a:ext cx="10515600" cy="80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7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75BB0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1pPr>
      <a:lvl2pPr marL="647700" marR="0" indent="-190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75BB0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2pPr>
      <a:lvl3pPr marL="1136650" marR="0" indent="-2222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75BB0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3pPr>
      <a:lvl4pPr marL="1533877" marR="0" indent="-16227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75BB0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4pPr>
      <a:lvl5pPr marL="2021064" marR="0" indent="-19226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75BB0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75BB0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75BB0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75BB0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75BB0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6263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ctrTitle"/>
          </p:nvPr>
        </p:nvSpPr>
        <p:spPr>
          <a:xfrm>
            <a:off x="6163540" y="1088304"/>
            <a:ext cx="5056909" cy="125369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Þekking í þágu</a:t>
            </a:r>
          </a:p>
          <a:p>
            <a:pPr>
              <a:lnSpc>
                <a:spcPct val="120000"/>
              </a:lnSpc>
            </a:pPr>
            <a:r>
              <a:t>fólks og fyrirtækja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838200" y="1620981"/>
            <a:ext cx="10515600" cy="808256"/>
          </a:xfrm>
          <a:prstGeom prst="rect">
            <a:avLst/>
          </a:prstGeom>
        </p:spPr>
        <p:txBody>
          <a:bodyPr/>
          <a:lstStyle/>
          <a:p>
            <a:r>
              <a:rPr lang="is-IS" dirty="0"/>
              <a:t>Samanburður á mismunandi valkostum</a:t>
            </a:r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type="body" sz="half" idx="4294967295"/>
          </p:nvPr>
        </p:nvSpPr>
        <p:spPr>
          <a:xfrm>
            <a:off x="838200" y="2608623"/>
            <a:ext cx="5427518" cy="3168724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  <a:p>
            <a:r>
              <a:rPr lang="is-IS" dirty="0"/>
              <a:t>Sömu byggingatæknilegu kröfur</a:t>
            </a:r>
            <a:endParaRPr dirty="0"/>
          </a:p>
          <a:p>
            <a:r>
              <a:rPr lang="is-IS" dirty="0"/>
              <a:t>70 – 80 m2 íbúð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35935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2352413" y="853388"/>
            <a:ext cx="10515600" cy="10928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s-IS" dirty="0"/>
              <a:t>Dæmigerð íbúð miðsvæðis í Reykjavík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6" y="3374136"/>
            <a:ext cx="4699880" cy="1728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1" y="2039892"/>
            <a:ext cx="6086127" cy="46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6707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2352413" y="853388"/>
            <a:ext cx="10515600" cy="10928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s-IS" dirty="0"/>
              <a:t>Hagkvæm íbúð á hagkvæmum stað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651" y="1946246"/>
            <a:ext cx="3618689" cy="2022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51" y="4053944"/>
            <a:ext cx="3569234" cy="1994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36" y="1946246"/>
            <a:ext cx="6163941" cy="41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9036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02320"/>
            <a:ext cx="10515600" cy="808256"/>
          </a:xfrm>
        </p:spPr>
        <p:txBody>
          <a:bodyPr/>
          <a:lstStyle/>
          <a:p>
            <a:r>
              <a:rPr lang="is-IS" dirty="0"/>
              <a:t>Samanburður kostnaðarliða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9AA5584-8182-4787-9B96-76C586B1B4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120205"/>
              </p:ext>
            </p:extLst>
          </p:nvPr>
        </p:nvGraphicFramePr>
        <p:xfrm>
          <a:off x="838198" y="2350477"/>
          <a:ext cx="6875587" cy="423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91515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Takk fyrir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838200" y="1620981"/>
            <a:ext cx="10515600" cy="808256"/>
          </a:xfrm>
          <a:prstGeom prst="rect">
            <a:avLst/>
          </a:prstGeom>
        </p:spPr>
        <p:txBody>
          <a:bodyPr/>
          <a:lstStyle/>
          <a:p>
            <a:r>
              <a:rPr lang="is-IS" dirty="0"/>
              <a:t>ÞG Verk</a:t>
            </a:r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is-IS" dirty="0"/>
          </a:p>
          <a:p>
            <a:r>
              <a:rPr lang="is-IS" dirty="0"/>
              <a:t>Stofnað 1998 og rekið á sömu kennitölu og sama eiganda Þorvaldi Gissurarsyni</a:t>
            </a:r>
          </a:p>
          <a:p>
            <a:r>
              <a:rPr lang="is-IS" dirty="0"/>
              <a:t>Á annað þúsund íbúða byggðar frá stofnun og hundruðir í farvatninu</a:t>
            </a:r>
          </a:p>
          <a:p>
            <a:r>
              <a:rPr lang="is-IS" dirty="0"/>
              <a:t>Yfirgripsmikil reynsla á útboðsmarkaði og í atvinnuhúsnæði</a:t>
            </a:r>
          </a:p>
          <a:p>
            <a:r>
              <a:rPr lang="is-IS" dirty="0"/>
              <a:t>Gæðastefna sem tryggir hagsmuni viðskiptavina ÞG Verk</a:t>
            </a:r>
          </a:p>
          <a:p>
            <a:r>
              <a:rPr lang="is-IS" dirty="0"/>
              <a:t>Stjórnendur og starfsfólk með áratuga reynslu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/>
              <a:t>Allt frá stofnun hefur það verið meginmarkmið félagsins að skila góðu verki, stunda örugg viðskipti og eiga traust og áreiðanleg samskipti við sína viðskiptavini.</a:t>
            </a:r>
          </a:p>
          <a:p>
            <a:endParaRPr lang="is-IS" dirty="0"/>
          </a:p>
          <a:p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838200" y="1620981"/>
            <a:ext cx="10515600" cy="808256"/>
          </a:xfrm>
          <a:prstGeom prst="rect">
            <a:avLst/>
          </a:prstGeom>
        </p:spPr>
        <p:txBody>
          <a:bodyPr/>
          <a:lstStyle/>
          <a:p>
            <a:r>
              <a:rPr lang="is-IS" dirty="0"/>
              <a:t>Ríflega 700 íbúðir í framleiðslu 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half" idx="1"/>
          </p:nvPr>
        </p:nvSpPr>
        <p:spPr>
          <a:xfrm>
            <a:off x="838200" y="2608622"/>
            <a:ext cx="8782249" cy="35436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is-IS" dirty="0"/>
          </a:p>
          <a:p>
            <a:r>
              <a:rPr lang="is-IS" dirty="0"/>
              <a:t>Hafnartorg • 78 íbúðir ásamt skrifstofurýmum</a:t>
            </a:r>
          </a:p>
          <a:p>
            <a:r>
              <a:rPr lang="is-IS" dirty="0"/>
              <a:t>Bryggjuhverfi • 292 íbúðir (50 íbúðir afhentar)</a:t>
            </a:r>
            <a:endParaRPr dirty="0"/>
          </a:p>
          <a:p>
            <a:r>
              <a:rPr lang="is-IS" dirty="0"/>
              <a:t>Garðatorg • 90 íbúðir (80 íbúðir afhentar)</a:t>
            </a:r>
            <a:endParaRPr dirty="0"/>
          </a:p>
          <a:p>
            <a:r>
              <a:rPr lang="is-IS" dirty="0"/>
              <a:t>Holtsvegur 3-13 • 61 íbúð</a:t>
            </a:r>
          </a:p>
          <a:p>
            <a:r>
              <a:rPr lang="is-IS" dirty="0"/>
              <a:t>Lynggata 1-3 • 25 íbúðir</a:t>
            </a:r>
          </a:p>
          <a:p>
            <a:r>
              <a:rPr lang="is-IS" dirty="0"/>
              <a:t>Álalækur 15-21 • 55-60 íbúðir</a:t>
            </a:r>
          </a:p>
          <a:p>
            <a:r>
              <a:rPr lang="is-IS" dirty="0"/>
              <a:t>Háholt • 82 íbúðir</a:t>
            </a:r>
          </a:p>
          <a:p>
            <a:r>
              <a:rPr lang="is-IS" dirty="0"/>
              <a:t>Mörkin •  76 íbúðir (Samningsverk)</a:t>
            </a:r>
          </a:p>
          <a:p>
            <a:endParaRPr lang="is-IS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838200" y="1620981"/>
            <a:ext cx="10515600" cy="808256"/>
          </a:xfrm>
          <a:prstGeom prst="rect">
            <a:avLst/>
          </a:prstGeom>
        </p:spPr>
        <p:txBody>
          <a:bodyPr/>
          <a:lstStyle/>
          <a:p>
            <a:r>
              <a:rPr lang="is-IS" dirty="0"/>
              <a:t>Hafnartorg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half" idx="1"/>
          </p:nvPr>
        </p:nvSpPr>
        <p:spPr>
          <a:xfrm>
            <a:off x="838200" y="2608623"/>
            <a:ext cx="8782249" cy="3168724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  <a:p>
            <a:r>
              <a:rPr lang="is-IS" dirty="0"/>
              <a:t>78 íbúðir</a:t>
            </a:r>
          </a:p>
          <a:p>
            <a:r>
              <a:rPr lang="is-IS" dirty="0"/>
              <a:t>Skrifstofurými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07" y="1620981"/>
            <a:ext cx="7835038" cy="422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9279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838200" y="1620981"/>
            <a:ext cx="10515600" cy="808256"/>
          </a:xfrm>
          <a:prstGeom prst="rect">
            <a:avLst/>
          </a:prstGeom>
        </p:spPr>
        <p:txBody>
          <a:bodyPr/>
          <a:lstStyle/>
          <a:p>
            <a:r>
              <a:rPr lang="is-IS" dirty="0"/>
              <a:t>Bryggjuhverfi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half" idx="1"/>
          </p:nvPr>
        </p:nvSpPr>
        <p:spPr>
          <a:xfrm>
            <a:off x="838200" y="2608623"/>
            <a:ext cx="8782249" cy="3168724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  <a:p>
            <a:r>
              <a:rPr lang="is-IS" dirty="0"/>
              <a:t>292 íbúðir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88" y="3775046"/>
            <a:ext cx="3690688" cy="2077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34" y="3775046"/>
            <a:ext cx="4731174" cy="2120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02" y="1642084"/>
            <a:ext cx="7738374" cy="19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6185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838200" y="1620981"/>
            <a:ext cx="10515600" cy="808256"/>
          </a:xfrm>
          <a:prstGeom prst="rect">
            <a:avLst/>
          </a:prstGeom>
        </p:spPr>
        <p:txBody>
          <a:bodyPr/>
          <a:lstStyle/>
          <a:p>
            <a:r>
              <a:rPr lang="is-IS" dirty="0"/>
              <a:t>Garðatorg 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half" idx="1"/>
          </p:nvPr>
        </p:nvSpPr>
        <p:spPr>
          <a:xfrm>
            <a:off x="838200" y="2608623"/>
            <a:ext cx="8782249" cy="3168724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  <a:p>
            <a:r>
              <a:rPr lang="is-IS" dirty="0"/>
              <a:t>90 íbúðir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73" y="4189054"/>
            <a:ext cx="3200381" cy="1800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45" y="4189054"/>
            <a:ext cx="3200382" cy="1800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45" y="1324418"/>
            <a:ext cx="7013209" cy="25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3236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838200" y="1620981"/>
            <a:ext cx="10515600" cy="8082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s-IS" dirty="0"/>
              <a:t>Holtsvegur 3-13 </a:t>
            </a:r>
            <a:br>
              <a:rPr lang="is-IS" dirty="0"/>
            </a:br>
            <a:r>
              <a:rPr lang="is-IS" dirty="0"/>
              <a:t>Lynggata 3-5 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half" idx="1"/>
          </p:nvPr>
        </p:nvSpPr>
        <p:spPr>
          <a:xfrm>
            <a:off x="838200" y="2608623"/>
            <a:ext cx="8782249" cy="3168724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  <a:p>
            <a:r>
              <a:rPr lang="is-IS" dirty="0"/>
              <a:t>86 íbúð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3" y="1766706"/>
            <a:ext cx="6236435" cy="2125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3" y="4192985"/>
            <a:ext cx="5225062" cy="1481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50" y="4353886"/>
            <a:ext cx="5896971" cy="13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74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838200" y="1620981"/>
            <a:ext cx="10515600" cy="808256"/>
          </a:xfrm>
          <a:prstGeom prst="rect">
            <a:avLst/>
          </a:prstGeom>
        </p:spPr>
        <p:txBody>
          <a:bodyPr/>
          <a:lstStyle/>
          <a:p>
            <a:r>
              <a:rPr lang="is-IS" dirty="0"/>
              <a:t>Álalækur 15-21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half" idx="1"/>
          </p:nvPr>
        </p:nvSpPr>
        <p:spPr>
          <a:xfrm>
            <a:off x="838200" y="2608623"/>
            <a:ext cx="8782249" cy="3168724"/>
          </a:xfrm>
          <a:prstGeom prst="rect">
            <a:avLst/>
          </a:prstGeom>
        </p:spPr>
        <p:txBody>
          <a:bodyPr/>
          <a:lstStyle/>
          <a:p>
            <a:endParaRPr lang="is-IS" dirty="0"/>
          </a:p>
          <a:p>
            <a:r>
              <a:rPr lang="is-IS" dirty="0"/>
              <a:t>55-60 íbúðir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12" y="1774270"/>
            <a:ext cx="6127620" cy="43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3164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787865" y="1284799"/>
            <a:ext cx="10515600" cy="808256"/>
          </a:xfrm>
          <a:prstGeom prst="rect">
            <a:avLst/>
          </a:prstGeom>
        </p:spPr>
        <p:txBody>
          <a:bodyPr/>
          <a:lstStyle/>
          <a:p>
            <a:r>
              <a:rPr lang="is-IS" dirty="0"/>
              <a:t>„Snjallar“ lausnir</a:t>
            </a:r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type="body" sz="half" idx="4294967295"/>
          </p:nvPr>
        </p:nvSpPr>
        <p:spPr>
          <a:xfrm>
            <a:off x="787865" y="2495371"/>
            <a:ext cx="4530755" cy="38341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is-IS" sz="1800" dirty="0"/>
              <a:t>Lausnir kannski nær en margir halda</a:t>
            </a:r>
            <a:endParaRPr sz="1800" dirty="0"/>
          </a:p>
          <a:p>
            <a:pPr>
              <a:lnSpc>
                <a:spcPct val="100000"/>
              </a:lnSpc>
            </a:pPr>
            <a:r>
              <a:rPr lang="is-IS" sz="1800" dirty="0"/>
              <a:t>Þarf ekki endilega að leita í óhefðbundnar eða óreyndar lausnir</a:t>
            </a:r>
            <a:endParaRPr sz="1800" dirty="0"/>
          </a:p>
          <a:p>
            <a:pPr fontAlgn="b">
              <a:lnSpc>
                <a:spcPct val="100000"/>
              </a:lnSpc>
            </a:pPr>
            <a:r>
              <a:rPr lang="is-IS" sz="1800" dirty="0"/>
              <a:t>Hvar er hægt að ná niður byggingarkostnaði án þess að fórna byggingargæðum</a:t>
            </a:r>
          </a:p>
          <a:p>
            <a:pPr fontAlgn="b">
              <a:lnSpc>
                <a:spcPct val="100000"/>
              </a:lnSpc>
            </a:pPr>
            <a:r>
              <a:rPr lang="is-IS" sz="1800" dirty="0"/>
              <a:t>Lóðargjöld</a:t>
            </a:r>
          </a:p>
          <a:p>
            <a:pPr fontAlgn="b">
              <a:lnSpc>
                <a:spcPct val="100000"/>
              </a:lnSpc>
            </a:pPr>
            <a:r>
              <a:rPr lang="is-IS" sz="1800" dirty="0"/>
              <a:t>Einfaldari hönnun</a:t>
            </a:r>
          </a:p>
          <a:p>
            <a:pPr fontAlgn="b">
              <a:lnSpc>
                <a:spcPct val="100000"/>
              </a:lnSpc>
            </a:pPr>
            <a:r>
              <a:rPr lang="is-IS" sz="1800" dirty="0"/>
              <a:t>Bílageymslur</a:t>
            </a:r>
          </a:p>
          <a:p>
            <a:pPr fontAlgn="b">
              <a:lnSpc>
                <a:spcPct val="100000"/>
              </a:lnSpc>
            </a:pPr>
            <a:r>
              <a:rPr lang="is-IS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Byggingarhraði</a:t>
            </a:r>
          </a:p>
          <a:p>
            <a:pPr fontAlgn="b">
              <a:lnSpc>
                <a:spcPct val="100000"/>
              </a:lnSpc>
            </a:pPr>
            <a:r>
              <a:rPr lang="is-IS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Fjármagnskostnaður</a:t>
            </a:r>
          </a:p>
          <a:p>
            <a:pPr fontAlgn="b">
              <a:lnSpc>
                <a:spcPct val="100000"/>
              </a:lnSpc>
            </a:pPr>
            <a:endParaRPr lang="is-IS" sz="1800" dirty="0"/>
          </a:p>
          <a:p>
            <a:pPr marL="0" indent="0" fontAlgn="b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8226157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219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Þekking í þágu fólks og fyrirtækja</vt:lpstr>
      <vt:lpstr>ÞG Verk</vt:lpstr>
      <vt:lpstr>Ríflega 700 íbúðir í framleiðslu </vt:lpstr>
      <vt:lpstr>Hafnartorg</vt:lpstr>
      <vt:lpstr>Bryggjuhverfi</vt:lpstr>
      <vt:lpstr>Garðatorg </vt:lpstr>
      <vt:lpstr>Holtsvegur 3-13  Lynggata 3-5 </vt:lpstr>
      <vt:lpstr>Álalækur 15-21</vt:lpstr>
      <vt:lpstr>„Snjallar“ lausnir</vt:lpstr>
      <vt:lpstr>Samanburður á mismunandi valkostum</vt:lpstr>
      <vt:lpstr>Dæmigerð íbúð miðsvæðis í Reykjavík</vt:lpstr>
      <vt:lpstr>Hagkvæm íbúð á hagkvæmum stað</vt:lpstr>
      <vt:lpstr>Samanburður kostnaðarliða</vt:lpstr>
      <vt:lpstr>Takk fyrir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Þekking í þágu fólks og fyrirtækja</dc:title>
  <dc:creator>Davíð M. Sigurðsson</dc:creator>
  <cp:lastModifiedBy>Hrafnhildur Sif Hrafnsdóttir</cp:lastModifiedBy>
  <cp:revision>28</cp:revision>
  <cp:lastPrinted>2017-03-29T19:01:32Z</cp:lastPrinted>
  <dcterms:modified xsi:type="dcterms:W3CDTF">2017-03-30T11:15:00Z</dcterms:modified>
</cp:coreProperties>
</file>